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5" r:id="rId2"/>
    <p:sldId id="475" r:id="rId3"/>
    <p:sldId id="476" r:id="rId4"/>
    <p:sldId id="456" r:id="rId5"/>
    <p:sldId id="451" r:id="rId6"/>
    <p:sldId id="457" r:id="rId7"/>
    <p:sldId id="458" r:id="rId8"/>
    <p:sldId id="459" r:id="rId9"/>
    <p:sldId id="460" r:id="rId10"/>
    <p:sldId id="452" r:id="rId11"/>
    <p:sldId id="461" r:id="rId12"/>
    <p:sldId id="455" r:id="rId13"/>
    <p:sldId id="462" r:id="rId14"/>
    <p:sldId id="463" r:id="rId15"/>
    <p:sldId id="464" r:id="rId16"/>
    <p:sldId id="465" r:id="rId17"/>
    <p:sldId id="466" r:id="rId18"/>
    <p:sldId id="467" r:id="rId19"/>
    <p:sldId id="474" r:id="rId20"/>
    <p:sldId id="438" r:id="rId21"/>
    <p:sldId id="439" r:id="rId22"/>
    <p:sldId id="469" r:id="rId23"/>
    <p:sldId id="472" r:id="rId24"/>
    <p:sldId id="470" r:id="rId25"/>
    <p:sldId id="453" r:id="rId26"/>
    <p:sldId id="454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37" r:id="rId38"/>
    <p:sldId id="47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4626"/>
  </p:normalViewPr>
  <p:slideViewPr>
    <p:cSldViewPr>
      <p:cViewPr varScale="1">
        <p:scale>
          <a:sx n="153" d="100"/>
          <a:sy n="153" d="100"/>
        </p:scale>
        <p:origin x="8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9896</c:v>
                </c:pt>
                <c:pt idx="1">
                  <c:v>0</c:v>
                </c:pt>
                <c:pt idx="2">
                  <c:v>116</c:v>
                </c:pt>
                <c:pt idx="3">
                  <c:v>9973</c:v>
                </c:pt>
                <c:pt idx="4">
                  <c:v>13338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427</c:v>
                </c:pt>
                <c:pt idx="1">
                  <c:v>9979</c:v>
                </c:pt>
                <c:pt idx="2">
                  <c:v>12435</c:v>
                </c:pt>
                <c:pt idx="3">
                  <c:v>533</c:v>
                </c:pt>
                <c:pt idx="4">
                  <c:v>1303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17258</c:v>
                </c:pt>
                <c:pt idx="1">
                  <c:v>45</c:v>
                </c:pt>
                <c:pt idx="2">
                  <c:v>0</c:v>
                </c:pt>
                <c:pt idx="3">
                  <c:v>36148</c:v>
                </c:pt>
                <c:pt idx="4">
                  <c:v>32032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93</c:v>
                </c:pt>
                <c:pt idx="1">
                  <c:v>6897</c:v>
                </c:pt>
                <c:pt idx="2">
                  <c:v>12642</c:v>
                </c:pt>
                <c:pt idx="3">
                  <c:v>745</c:v>
                </c:pt>
                <c:pt idx="4">
                  <c:v>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0.497</c:v>
                </c:pt>
                <c:pt idx="1">
                  <c:v>0.28599999999999998</c:v>
                </c:pt>
                <c:pt idx="2">
                  <c:v>0.41499999999999998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Gospels/Acts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0.61099999999999999</c:v>
                </c:pt>
                <c:pt idx="1">
                  <c:v>0.38900000000000001</c:v>
                </c:pt>
                <c:pt idx="2">
                  <c:v>0.40300000000000002</c:v>
                </c:pt>
                <c:pt idx="3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.0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Place Names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Matthew</c:v>
                </c:pt>
                <c:pt idx="1">
                  <c:v>Mark</c:v>
                </c:pt>
                <c:pt idx="2">
                  <c:v>Luke</c:v>
                </c:pt>
                <c:pt idx="3">
                  <c:v>John</c:v>
                </c:pt>
                <c:pt idx="4">
                  <c:v>Philip</c:v>
                </c:pt>
                <c:pt idx="5">
                  <c:v>Thomas</c:v>
                </c:pt>
                <c:pt idx="6">
                  <c:v>Judas</c:v>
                </c:pt>
                <c:pt idx="7">
                  <c:v>Peter</c:v>
                </c:pt>
                <c:pt idx="8">
                  <c:v>Mary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</c:v>
                </c:pt>
                <c:pt idx="1">
                  <c:v>57</c:v>
                </c:pt>
                <c:pt idx="2">
                  <c:v>97</c:v>
                </c:pt>
                <c:pt idx="3">
                  <c:v>78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32448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12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Undesigned Coincidences in the Gospels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Mildred</a:t>
            </a:r>
          </a:p>
        </p:txBody>
      </p:sp>
    </p:spTree>
    <p:extLst>
      <p:ext uri="{BB962C8B-B14F-4D97-AF65-F5344CB8AC3E}">
        <p14:creationId xmlns:p14="http://schemas.microsoft.com/office/powerpoint/2010/main" val="121669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118298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Dorothy</a:t>
            </a:r>
          </a:p>
        </p:txBody>
      </p:sp>
    </p:spTree>
    <p:extLst>
      <p:ext uri="{BB962C8B-B14F-4D97-AF65-F5344CB8AC3E}">
        <p14:creationId xmlns:p14="http://schemas.microsoft.com/office/powerpoint/2010/main" val="170073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Donald</a:t>
            </a:r>
          </a:p>
        </p:txBody>
      </p:sp>
    </p:spTree>
    <p:extLst>
      <p:ext uri="{BB962C8B-B14F-4D97-AF65-F5344CB8AC3E}">
        <p14:creationId xmlns:p14="http://schemas.microsoft.com/office/powerpoint/2010/main" val="4143026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Male Names</a:t>
            </a:r>
          </a:p>
        </p:txBody>
      </p:sp>
    </p:spTree>
    <p:extLst>
      <p:ext uri="{BB962C8B-B14F-4D97-AF65-F5344CB8AC3E}">
        <p14:creationId xmlns:p14="http://schemas.microsoft.com/office/powerpoint/2010/main" val="937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Female Names</a:t>
            </a:r>
          </a:p>
        </p:txBody>
      </p:sp>
    </p:spTree>
    <p:extLst>
      <p:ext uri="{BB962C8B-B14F-4D97-AF65-F5344CB8AC3E}">
        <p14:creationId xmlns:p14="http://schemas.microsoft.com/office/powerpoint/2010/main" val="7770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People Names (in the 1</a:t>
            </a:r>
            <a:r>
              <a:rPr lang="en-US" sz="4400" b="1" baseline="30000" dirty="0"/>
              <a:t>st</a:t>
            </a:r>
            <a:r>
              <a:rPr lang="en-US" sz="4400" b="1" dirty="0"/>
              <a:t> century)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E7EBA-CEA6-3144-9F0B-F2A2F9F5A486}"/>
              </a:ext>
            </a:extLst>
          </p:cNvPr>
          <p:cNvSpPr/>
          <p:nvPr/>
        </p:nvSpPr>
        <p:spPr>
          <a:xfrm>
            <a:off x="304800" y="99060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78417-4357-EC49-A506-ABB6CD27AC04}"/>
              </a:ext>
            </a:extLst>
          </p:cNvPr>
          <p:cNvSpPr/>
          <p:nvPr/>
        </p:nvSpPr>
        <p:spPr>
          <a:xfrm>
            <a:off x="335096" y="2455820"/>
            <a:ext cx="67056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3B471-C631-2542-89E8-1C6235671E94}"/>
              </a:ext>
            </a:extLst>
          </p:cNvPr>
          <p:cNvSpPr/>
          <p:nvPr/>
        </p:nvSpPr>
        <p:spPr>
          <a:xfrm>
            <a:off x="335096" y="3737520"/>
            <a:ext cx="6827704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A9BAD-37EC-2D43-A0E8-5C451BE476D5}"/>
              </a:ext>
            </a:extLst>
          </p:cNvPr>
          <p:cNvSpPr/>
          <p:nvPr/>
        </p:nvSpPr>
        <p:spPr>
          <a:xfrm>
            <a:off x="335096" y="518532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2" grpId="0" animBg="1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2296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Place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0F529-9B3B-924E-8183-09C70690325C}"/>
              </a:ext>
            </a:extLst>
          </p:cNvPr>
          <p:cNvGrpSpPr/>
          <p:nvPr/>
        </p:nvGrpSpPr>
        <p:grpSpPr>
          <a:xfrm>
            <a:off x="454776" y="929282"/>
            <a:ext cx="8232024" cy="3033118"/>
            <a:chOff x="454776" y="929282"/>
            <a:chExt cx="8232024" cy="3033118"/>
          </a:xfrm>
        </p:grpSpPr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1F29C59-3878-3442-A145-F8C2EA107496}"/>
                </a:ext>
              </a:extLst>
            </p:cNvPr>
            <p:cNvSpPr/>
            <p:nvPr/>
          </p:nvSpPr>
          <p:spPr>
            <a:xfrm>
              <a:off x="454776" y="929282"/>
              <a:ext cx="7274217" cy="3033118"/>
            </a:xfrm>
            <a:prstGeom prst="bracketPair">
              <a:avLst>
                <a:gd name="adj" fmla="val 9403"/>
              </a:avLst>
            </a:prstGeom>
            <a:ln w="25400"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08CB5-F416-034F-ADA7-37EA70EC7361}"/>
                </a:ext>
              </a:extLst>
            </p:cNvPr>
            <p:cNvSpPr txBox="1"/>
            <p:nvPr/>
          </p:nvSpPr>
          <p:spPr>
            <a:xfrm>
              <a:off x="7753531" y="2122675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A5C0E"/>
                  </a:solidFill>
                </a:rPr>
                <a:t>False</a:t>
              </a:r>
            </a:p>
            <a:p>
              <a:r>
                <a:rPr lang="en-US" b="1" dirty="0">
                  <a:solidFill>
                    <a:srgbClr val="CA5C0E"/>
                  </a:solidFill>
                </a:rPr>
                <a:t>Gospels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F2635-3DCF-214A-B32D-A5A96CAE4A87}"/>
              </a:ext>
            </a:extLst>
          </p:cNvPr>
          <p:cNvGrpSpPr/>
          <p:nvPr/>
        </p:nvGrpSpPr>
        <p:grpSpPr>
          <a:xfrm>
            <a:off x="457200" y="4038600"/>
            <a:ext cx="8416638" cy="2438400"/>
            <a:chOff x="457200" y="4038600"/>
            <a:chExt cx="8416638" cy="2438400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EDD8D8BA-1F3B-334C-9663-0D422F088989}"/>
                </a:ext>
              </a:extLst>
            </p:cNvPr>
            <p:cNvSpPr/>
            <p:nvPr/>
          </p:nvSpPr>
          <p:spPr>
            <a:xfrm>
              <a:off x="457200" y="4038600"/>
              <a:ext cx="7274217" cy="2438400"/>
            </a:xfrm>
            <a:prstGeom prst="bracketPair">
              <a:avLst>
                <a:gd name="adj" fmla="val 11662"/>
              </a:avLst>
            </a:prstGeom>
            <a:ln w="25400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E8ACA-9A83-BB4B-855D-A233DFE4E7A3}"/>
                </a:ext>
              </a:extLst>
            </p:cNvPr>
            <p:cNvSpPr txBox="1"/>
            <p:nvPr/>
          </p:nvSpPr>
          <p:spPr>
            <a:xfrm>
              <a:off x="7753531" y="4934634"/>
              <a:ext cx="1120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EC0"/>
                  </a:solidFill>
                </a:rPr>
                <a:t>Authentic</a:t>
              </a:r>
            </a:p>
            <a:p>
              <a:r>
                <a:rPr lang="en-US" b="1" dirty="0">
                  <a:solidFill>
                    <a:srgbClr val="009EC0"/>
                  </a:solidFill>
                </a:rPr>
                <a:t>Gospels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39EC4-4D95-3348-968E-2AD5F59818C8}"/>
              </a:ext>
            </a:extLst>
          </p:cNvPr>
          <p:cNvSpPr/>
          <p:nvPr/>
        </p:nvSpPr>
        <p:spPr>
          <a:xfrm>
            <a:off x="228600" y="921841"/>
            <a:ext cx="1183983" cy="563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8B4CD-67A9-BF48-AE1B-AD69D4C01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1384995"/>
            <a:chOff x="304800" y="4648200"/>
            <a:chExt cx="8724901" cy="138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include coincidental details associated with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31652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 accounts are unlikely to be fabricated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253805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examining subtle (undesigned) facts that align across multiple Gospel accounts and fit like a puzzle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0901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Romans 1 says that resistance to a belief in God is a choice based on an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anti-God bias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Paul focuses on an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intuitive argument</a:t>
              </a:r>
              <a:r>
                <a:rPr lang="en-US" sz="2400" dirty="0">
                  <a:solidFill>
                    <a:schemeClr val="tx1"/>
                  </a:solidFill>
                </a:rPr>
                <a:t> for God’s existence using knowledge that everyone has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bias against a belief in God is based on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unrighteousness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4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wash the disciples' feet (read John 13:1-15)?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“cup” is Jesus talking about in John 18:10-11?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78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</a:t>
            </a:r>
            <a:r>
              <a:rPr lang="en-US" sz="3200" dirty="0" err="1"/>
              <a:t>Undesignedness</a:t>
            </a:r>
            <a:r>
              <a:rPr lang="en-US" sz="3200" dirty="0"/>
              <a:t> must be apparent in the coincidences, or they are not to the purpose.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JAMES JOHN BLUNT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Undesigned Coincidences in the New Testament, Acts and Josephus (page 2)</a:t>
            </a:r>
          </a:p>
        </p:txBody>
      </p:sp>
    </p:spTree>
    <p:extLst>
      <p:ext uri="{BB962C8B-B14F-4D97-AF65-F5344CB8AC3E}">
        <p14:creationId xmlns:p14="http://schemas.microsoft.com/office/powerpoint/2010/main" val="39386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“﻿It is not necessary that any fact be proved by direct evidence. </a:t>
            </a:r>
            <a:r>
              <a:rPr lang="en-US" sz="2800" b="1" dirty="0">
                <a:highlight>
                  <a:srgbClr val="C00002"/>
                </a:highlight>
              </a:rPr>
              <a:t>You may consider both direct evidence and circumstantial evidence</a:t>
            </a:r>
            <a:r>
              <a:rPr lang="en-US" sz="2800" dirty="0"/>
              <a:t> as proof.”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INDIANA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Instruction No. 12.0100</a:t>
            </a:r>
          </a:p>
        </p:txBody>
      </p:sp>
    </p:spTree>
    <p:extLst>
      <p:ext uri="{BB962C8B-B14F-4D97-AF65-F5344CB8AC3E}">
        <p14:creationId xmlns:p14="http://schemas.microsoft.com/office/powerpoint/2010/main" val="7028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149" r="27933" b="12644"/>
          <a:stretch/>
        </p:blipFill>
        <p:spPr bwMode="auto">
          <a:xfrm>
            <a:off x="4322468" y="10"/>
            <a:ext cx="4821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 Circumstantial evidence … may </a:t>
            </a:r>
            <a:r>
              <a:rPr lang="en-US" sz="2900" b="1" dirty="0">
                <a:highlight>
                  <a:srgbClr val="C00002"/>
                </a:highlight>
              </a:rPr>
              <a:t>have an advantage because it comes from several different sources</a:t>
            </a:r>
            <a:r>
              <a:rPr lang="en-US" sz="2900" dirty="0"/>
              <a:t>, which can be used as a check on each other.”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747186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CRIMINAL MODEL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2.240 DIRECT AND CIRCUMSTANTIAL EVIDENCE</a:t>
            </a:r>
          </a:p>
        </p:txBody>
      </p:sp>
    </p:spTree>
    <p:extLst>
      <p:ext uri="{BB962C8B-B14F-4D97-AF65-F5344CB8AC3E}">
        <p14:creationId xmlns:p14="http://schemas.microsoft.com/office/powerpoint/2010/main" val="41716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“﻿An undesigned coincidence is a </a:t>
            </a:r>
            <a:r>
              <a:rPr lang="en-US" sz="2600" b="1" dirty="0">
                <a:highlight>
                  <a:srgbClr val="C00002"/>
                </a:highlight>
              </a:rPr>
              <a:t>notable connection between two or more accounts or texts that doesn’t seem to have been planned</a:t>
            </a:r>
            <a:r>
              <a:rPr lang="en-US" sz="2600" dirty="0"/>
              <a:t> by the person or people giving the accounts.”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8112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“﻿Despite their apparent independence, the items </a:t>
            </a:r>
            <a:r>
              <a:rPr lang="en-US" sz="2600" b="1" dirty="0">
                <a:highlight>
                  <a:srgbClr val="C00002"/>
                </a:highlight>
              </a:rPr>
              <a:t>fit together like pieces of a puzzle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2525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5.55112E-1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says that his servants will not fight (John 18:36). However, John also records that Jesus’ disciples fought with those that came to arrest him (John 18:10-11).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Jesus repeatedly ask Peter “do you love me more than these” in John 21:15-17?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were “many coming and going” in Mark 6:30-31?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715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9C607E-23F7-1D43-B569-801CED367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945381"/>
              </p:ext>
            </p:extLst>
          </p:nvPr>
        </p:nvGraphicFramePr>
        <p:xfrm>
          <a:off x="114300" y="76200"/>
          <a:ext cx="8915400" cy="6123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26506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Lesson</a:t>
                      </a:r>
                    </a:p>
                  </a:txBody>
                  <a:tcPr marL="182880" marR="182880" marT="63500" marB="63500" anchor="b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Source</a:t>
                      </a:r>
                    </a:p>
                  </a:txBody>
                  <a:tcPr marL="182880" marR="182880" marT="63500" marB="6350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36906228"/>
                  </a:ext>
                </a:extLst>
              </a:tr>
              <a:tr h="30887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5. Is the New Testament from Eyewitnesses?</a:t>
                      </a:r>
                      <a:endParaRPr lang="en-US" sz="20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Named eyewitnesses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community development)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168168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6. Eyewitness Memory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Eyewitness recollections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corrupted memories)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43587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7. The Primacy of the Primary Sources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Diligently vetted sources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haphazardly chosen)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38507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8. Jesus the Rabbi (Ancient Teaching Methods)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Ancient Rabbi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an ad-hoc process)</a:t>
                      </a: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18187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9. How Not to Start a Religion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Jesus’ resurrection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an easy to believe message)</a:t>
                      </a: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4886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10. “Christians believe by ‘faith’, not facts”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The fact of the resurrection of Jesus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a belief without evidence)</a:t>
                      </a: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3238918"/>
                  </a:ext>
                </a:extLst>
              </a:tr>
              <a:tr h="87753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11. Evidence for God that Everyone Has (Romans 1:18-23)</a:t>
                      </a:r>
                    </a:p>
                  </a:txBody>
                  <a:tcPr marL="182880" marR="182880" marT="63500" marB="6350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(not a naturalistic process)</a:t>
                      </a:r>
                    </a:p>
                  </a:txBody>
                  <a:tcPr marL="182880" marR="182880" marT="63500" marB="6350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27788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4A96DE8-0CB8-4E6C-B7E5-E01B332E3891}"/>
              </a:ext>
            </a:extLst>
          </p:cNvPr>
          <p:cNvSpPr/>
          <p:nvPr/>
        </p:nvSpPr>
        <p:spPr>
          <a:xfrm>
            <a:off x="-2771" y="838200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9A74-8FF2-41AB-BEF3-2A6E0AFDF2DA}"/>
              </a:ext>
            </a:extLst>
          </p:cNvPr>
          <p:cNvSpPr/>
          <p:nvPr/>
        </p:nvSpPr>
        <p:spPr>
          <a:xfrm>
            <a:off x="-2771" y="1590675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CC66AD-EE9F-4596-B250-1EC9EF91E697}"/>
              </a:ext>
            </a:extLst>
          </p:cNvPr>
          <p:cNvSpPr/>
          <p:nvPr/>
        </p:nvSpPr>
        <p:spPr>
          <a:xfrm>
            <a:off x="-2771" y="2349954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D818DA-A2FB-40FF-B5F2-BD13877C7164}"/>
              </a:ext>
            </a:extLst>
          </p:cNvPr>
          <p:cNvSpPr/>
          <p:nvPr/>
        </p:nvSpPr>
        <p:spPr>
          <a:xfrm>
            <a:off x="0" y="3087189"/>
            <a:ext cx="9144000" cy="799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A68829-E557-4173-A4C0-319D373E6DB7}"/>
              </a:ext>
            </a:extLst>
          </p:cNvPr>
          <p:cNvSpPr/>
          <p:nvPr/>
        </p:nvSpPr>
        <p:spPr>
          <a:xfrm>
            <a:off x="0" y="3861707"/>
            <a:ext cx="9144000" cy="737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D3ECAA-0862-4BCE-A129-6DA546CE5F25}"/>
              </a:ext>
            </a:extLst>
          </p:cNvPr>
          <p:cNvSpPr/>
          <p:nvPr/>
        </p:nvSpPr>
        <p:spPr>
          <a:xfrm>
            <a:off x="0" y="4581524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898B6-7901-48A7-BA4E-2D350EB8B6B8}"/>
              </a:ext>
            </a:extLst>
          </p:cNvPr>
          <p:cNvSpPr/>
          <p:nvPr/>
        </p:nvSpPr>
        <p:spPr>
          <a:xfrm>
            <a:off x="0" y="5336597"/>
            <a:ext cx="9144000" cy="91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003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makes a point in Luke 22:25-27 that the one who serves is greater than the one who “reclines at the table.”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2154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tells Pilate that he is the king. Why would Pilate want to let him go given that looks like an act of sedition?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8006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says that Joseph of Arimathea “took courage” to ask Pilate for the body. Why was he considered courageous?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725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6:7 says that Jesus sent out his disciples “two by two”. Why might this be significant?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0167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Herod spoke to his servants about Jesus; how might Luke have found out about this conversation?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59531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there just so happen to be a nearby tomb for Jesus?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68157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ask Philip where to find food in </a:t>
            </a:r>
            <a:r>
              <a:rPr lang="en-US"/>
              <a:t>John 6:1-5?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367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36167-53C7-724E-BADF-EFCB461DEEF7}"/>
              </a:ext>
            </a:extLst>
          </p:cNvPr>
          <p:cNvSpPr/>
          <p:nvPr/>
        </p:nvSpPr>
        <p:spPr>
          <a:xfrm>
            <a:off x="3691568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Synoptics</a:t>
            </a:r>
            <a:br>
              <a:rPr lang="en-US" sz="2000" dirty="0"/>
            </a:br>
            <a:r>
              <a:rPr lang="en-US" sz="1600" dirty="0"/>
              <a:t>(Matthew, Mark, Luke)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C325E5-0314-E449-A5C7-797CBE90AD59}"/>
              </a:ext>
            </a:extLst>
          </p:cNvPr>
          <p:cNvSpPr/>
          <p:nvPr/>
        </p:nvSpPr>
        <p:spPr>
          <a:xfrm>
            <a:off x="152400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John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7B70C-1E22-094A-816D-C9264E843E4D}"/>
              </a:ext>
            </a:extLst>
          </p:cNvPr>
          <p:cNvGrpSpPr/>
          <p:nvPr/>
        </p:nvGrpSpPr>
        <p:grpSpPr>
          <a:xfrm>
            <a:off x="862531" y="232265"/>
            <a:ext cx="3861869" cy="2399849"/>
            <a:chOff x="914400" y="232265"/>
            <a:chExt cx="3861869" cy="23998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F78E6-572C-0E4A-85D9-8F081F05DD35}"/>
                </a:ext>
              </a:extLst>
            </p:cNvPr>
            <p:cNvSpPr txBox="1"/>
            <p:nvPr/>
          </p:nvSpPr>
          <p:spPr>
            <a:xfrm>
              <a:off x="1524001" y="23226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5-8</a:t>
              </a:r>
            </a:p>
            <a:p>
              <a:r>
                <a:rPr lang="en-US" dirty="0"/>
                <a:t>John explaining the Synoptics</a:t>
              </a:r>
            </a:p>
          </p:txBody>
        </p:sp>
        <p:sp>
          <p:nvSpPr>
            <p:cNvPr id="16" name="U-Turn Arrow 15">
              <a:extLst>
                <a:ext uri="{FF2B5EF4-FFF2-40B4-BE49-F238E27FC236}">
                  <a16:creationId xmlns:a16="http://schemas.microsoft.com/office/drawing/2014/main" id="{1B9DAB64-1FD6-3743-ADA9-84164B10D9C7}"/>
                </a:ext>
              </a:extLst>
            </p:cNvPr>
            <p:cNvSpPr/>
            <p:nvPr/>
          </p:nvSpPr>
          <p:spPr>
            <a:xfrm>
              <a:off x="914400" y="914401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F2E2B-0A6D-9542-AD80-F06D0D10C611}"/>
              </a:ext>
            </a:extLst>
          </p:cNvPr>
          <p:cNvGrpSpPr/>
          <p:nvPr/>
        </p:nvGrpSpPr>
        <p:grpSpPr>
          <a:xfrm>
            <a:off x="770032" y="3616286"/>
            <a:ext cx="3878169" cy="2398930"/>
            <a:chOff x="770032" y="3616286"/>
            <a:chExt cx="3878169" cy="239893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EB82AF5E-B628-4040-9455-BFF02FF0A79D}"/>
                </a:ext>
              </a:extLst>
            </p:cNvPr>
            <p:cNvSpPr/>
            <p:nvPr/>
          </p:nvSpPr>
          <p:spPr>
            <a:xfrm rot="10800000">
              <a:off x="770032" y="3616286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993D0-445E-0E41-9BC9-1AF2ABEFC585}"/>
                </a:ext>
              </a:extLst>
            </p:cNvPr>
            <p:cNvSpPr txBox="1"/>
            <p:nvPr/>
          </p:nvSpPr>
          <p:spPr>
            <a:xfrm>
              <a:off x="1524000" y="536888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1-4</a:t>
              </a:r>
            </a:p>
            <a:p>
              <a:r>
                <a:rPr lang="en-US" dirty="0"/>
                <a:t>Synoptics explaining John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D857E-FA21-5541-85AB-F9CC04F938AE}"/>
              </a:ext>
            </a:extLst>
          </p:cNvPr>
          <p:cNvGrpSpPr/>
          <p:nvPr/>
        </p:nvGrpSpPr>
        <p:grpSpPr>
          <a:xfrm>
            <a:off x="5249536" y="2819400"/>
            <a:ext cx="3970665" cy="744557"/>
            <a:chOff x="5249536" y="2819400"/>
            <a:chExt cx="3970665" cy="744557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7E1F2712-56D4-0947-BBD5-29596A2EDC05}"/>
                </a:ext>
              </a:extLst>
            </p:cNvPr>
            <p:cNvSpPr/>
            <p:nvPr/>
          </p:nvSpPr>
          <p:spPr>
            <a:xfrm rot="5400000">
              <a:off x="5258257" y="2810679"/>
              <a:ext cx="744557" cy="7620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1BD151-606E-D04E-AF9B-32FA0492C464}"/>
                </a:ext>
              </a:extLst>
            </p:cNvPr>
            <p:cNvSpPr txBox="1"/>
            <p:nvPr/>
          </p:nvSpPr>
          <p:spPr>
            <a:xfrm>
              <a:off x="6096000" y="2819400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9-12</a:t>
              </a:r>
            </a:p>
            <a:p>
              <a:r>
                <a:rPr lang="en-US" dirty="0"/>
                <a:t>Synoptics explain each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0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Walter</a:t>
            </a:r>
          </a:p>
        </p:txBody>
      </p:sp>
    </p:spTree>
    <p:extLst>
      <p:ext uri="{BB962C8B-B14F-4D97-AF65-F5344CB8AC3E}">
        <p14:creationId xmlns:p14="http://schemas.microsoft.com/office/powerpoint/2010/main" val="228376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Mia</a:t>
            </a:r>
          </a:p>
        </p:txBody>
      </p:sp>
    </p:spTree>
    <p:extLst>
      <p:ext uri="{BB962C8B-B14F-4D97-AF65-F5344CB8AC3E}">
        <p14:creationId xmlns:p14="http://schemas.microsoft.com/office/powerpoint/2010/main" val="137435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Harry</a:t>
            </a:r>
          </a:p>
        </p:txBody>
      </p:sp>
    </p:spTree>
    <p:extLst>
      <p:ext uri="{BB962C8B-B14F-4D97-AF65-F5344CB8AC3E}">
        <p14:creationId xmlns:p14="http://schemas.microsoft.com/office/powerpoint/2010/main" val="88000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Aiden</a:t>
            </a:r>
          </a:p>
        </p:txBody>
      </p:sp>
    </p:spTree>
    <p:extLst>
      <p:ext uri="{BB962C8B-B14F-4D97-AF65-F5344CB8AC3E}">
        <p14:creationId xmlns:p14="http://schemas.microsoft.com/office/powerpoint/2010/main" val="373637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Luna</a:t>
            </a:r>
          </a:p>
        </p:txBody>
      </p:sp>
    </p:spTree>
    <p:extLst>
      <p:ext uri="{BB962C8B-B14F-4D97-AF65-F5344CB8AC3E}">
        <p14:creationId xmlns:p14="http://schemas.microsoft.com/office/powerpoint/2010/main" val="73650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Helen</a:t>
            </a:r>
          </a:p>
        </p:txBody>
      </p:sp>
    </p:spTree>
    <p:extLst>
      <p:ext uri="{BB962C8B-B14F-4D97-AF65-F5344CB8AC3E}">
        <p14:creationId xmlns:p14="http://schemas.microsoft.com/office/powerpoint/2010/main" val="105688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770</Words>
  <Application>Microsoft Office PowerPoint</Application>
  <PresentationFormat>On-screen Show (4:3)</PresentationFormat>
  <Paragraphs>121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Walter</vt:lpstr>
      <vt:lpstr>Mia</vt:lpstr>
      <vt:lpstr>Harry</vt:lpstr>
      <vt:lpstr>Aiden</vt:lpstr>
      <vt:lpstr>Luna</vt:lpstr>
      <vt:lpstr>Helen</vt:lpstr>
      <vt:lpstr>Mildred</vt:lpstr>
      <vt:lpstr>Mason</vt:lpstr>
      <vt:lpstr>Dorothy</vt:lpstr>
      <vt:lpstr>Donald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did Jesus wash the disciples' feet (read John 13:1-15)?</vt:lpstr>
      <vt:lpstr>What “cup” is Jesus talking about in John 18:10-11?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says that his servants will not fight (John 18:36). However, John also records that Jesus’ disciples fought with those that came to arrest him (John 18:10-11).</vt:lpstr>
      <vt:lpstr>Why would Jesus repeatedly ask Peter “do you love me more than these” in John 21:15-17?</vt:lpstr>
      <vt:lpstr>Why were “many coming and going” in Mark 6:30-31?</vt:lpstr>
      <vt:lpstr>Jesus makes a point in Luke 22:25-27 that the one who serves is greater than the one who “reclines at the table.”</vt:lpstr>
      <vt:lpstr>Jesus tells Pilate that he is the king. Why would Pilate want to let him go given that looks like an act of sedition?</vt:lpstr>
      <vt:lpstr>Mark says that Joseph of Arimathea “took courage” to ask Pilate for the body. Why was he considered courageous?</vt:lpstr>
      <vt:lpstr>Mark 6:7 says that Jesus sent out his disciples “two by two”. Why might this be significant?</vt:lpstr>
      <vt:lpstr>Herod spoke to his servants about Jesus; how might Luke have found out about this conversation?</vt:lpstr>
      <vt:lpstr>How did there just so happen to be a nearby tomb for Jesus?  </vt:lpstr>
      <vt:lpstr>Why did Jesus ask Philip where to find food in John 6:1-5?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112</cp:revision>
  <dcterms:created xsi:type="dcterms:W3CDTF">2010-07-14T22:15:37Z</dcterms:created>
  <dcterms:modified xsi:type="dcterms:W3CDTF">2020-11-14T21:07:08Z</dcterms:modified>
</cp:coreProperties>
</file>